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305" r:id="rId12"/>
    <p:sldId id="285" r:id="rId13"/>
    <p:sldId id="281" r:id="rId14"/>
    <p:sldId id="282" r:id="rId15"/>
    <p:sldId id="289" r:id="rId16"/>
    <p:sldId id="283" r:id="rId17"/>
    <p:sldId id="290" r:id="rId18"/>
    <p:sldId id="292" r:id="rId19"/>
    <p:sldId id="298" r:id="rId20"/>
    <p:sldId id="270" r:id="rId21"/>
    <p:sldId id="273" r:id="rId22"/>
    <p:sldId id="299" r:id="rId23"/>
    <p:sldId id="300" r:id="rId24"/>
    <p:sldId id="295" r:id="rId25"/>
    <p:sldId id="301" r:id="rId26"/>
    <p:sldId id="302" r:id="rId27"/>
    <p:sldId id="303" r:id="rId28"/>
    <p:sldId id="304" r:id="rId29"/>
    <p:sldId id="261" r:id="rId30"/>
    <p:sldId id="286" r:id="rId31"/>
    <p:sldId id="287" r:id="rId32"/>
    <p:sldId id="276" r:id="rId33"/>
    <p:sldId id="266" r:id="rId34"/>
    <p:sldId id="288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Page" id="{584126E7-8124-4417-A412-1FBFB678C19B}">
          <p14:sldIdLst>
            <p14:sldId id="256"/>
          </p14:sldIdLst>
        </p14:section>
        <p14:section name="Agenda" id="{8505BD6D-2FE4-4E8D-A8C5-D9717892B257}">
          <p14:sldIdLst>
            <p14:sldId id="257"/>
          </p14:sldIdLst>
        </p14:section>
        <p14:section name="Project Recap" id="{5AF47D8E-CC20-4B7A-BF40-34A0E7C975F9}">
          <p14:sldIdLst>
            <p14:sldId id="258"/>
          </p14:sldIdLst>
        </p14:section>
        <p14:section name="Problem" id="{468033EF-9C8E-4769-BCC4-3E72F78F7689}">
          <p14:sldIdLst>
            <p14:sldId id="262"/>
          </p14:sldIdLst>
        </p14:section>
        <p14:section name="Meet the Team" id="{164901EA-536D-4D88-B626-A1D1B749CE5C}">
          <p14:sldIdLst>
            <p14:sldId id="269"/>
            <p14:sldId id="278"/>
          </p14:sldIdLst>
        </p14:section>
        <p14:section name="Process" id="{299D1DF3-5CD2-4882-94C2-7D70382FA2EC}">
          <p14:sldIdLst>
            <p14:sldId id="259"/>
          </p14:sldIdLst>
        </p14:section>
        <p14:section name="Data Engineering" id="{F6B9B99E-1C57-42A3-89D5-012786EE187E}">
          <p14:sldIdLst>
            <p14:sldId id="305"/>
            <p14:sldId id="285"/>
            <p14:sldId id="281"/>
            <p14:sldId id="282"/>
            <p14:sldId id="289"/>
            <p14:sldId id="283"/>
          </p14:sldIdLst>
        </p14:section>
        <p14:section name="Data Analytics" id="{B831C4B5-CC6D-43C0-BC69-6D9C32E8238A}">
          <p14:sldIdLst>
            <p14:sldId id="290"/>
            <p14:sldId id="292"/>
            <p14:sldId id="298"/>
            <p14:sldId id="270"/>
            <p14:sldId id="273"/>
            <p14:sldId id="299"/>
            <p14:sldId id="300"/>
            <p14:sldId id="295"/>
            <p14:sldId id="301"/>
            <p14:sldId id="302"/>
            <p14:sldId id="303"/>
          </p14:sldIdLst>
        </p14:section>
        <p14:section name="Machine Learning" id="{C4EDD16E-5E0C-42EC-9BA7-87D4DEB40180}">
          <p14:sldIdLst>
            <p14:sldId id="304"/>
            <p14:sldId id="261"/>
            <p14:sldId id="286"/>
            <p14:sldId id="287"/>
          </p14:sldIdLst>
        </p14:section>
        <p14:section name="Business Benefit" id="{DA707B87-173A-4DE7-8EE7-FB63833BE1A1}">
          <p14:sldIdLst>
            <p14:sldId id="276"/>
          </p14:sldIdLst>
        </p14:section>
        <p14:section name="Summary" id="{0264C494-DECE-4EE5-AE27-C2976CD0B369}">
          <p14:sldIdLst>
            <p14:sldId id="266"/>
          </p14:sldIdLst>
        </p14:section>
        <p14:section name="Reference Links" id="{3693EE7B-4AD4-48D8-A932-314B9F398524}">
          <p14:sldIdLst>
            <p14:sldId id="288"/>
          </p14:sldIdLst>
        </p14:section>
        <p14:section name="Thank you (End)" id="{F6A62005-3EE4-4276-8ED4-33841525D7A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cancer-research-analytics" TargetMode="External"/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30/01/2023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Features of the dataset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1B182C32-649F-F797-A854-0E15EE6F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72" y="902847"/>
            <a:ext cx="7329055" cy="57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QUANTITATIVE CELL</a:t>
            </a:r>
            <a:r>
              <a:rPr lang="en-US" i="0" dirty="0">
                <a:solidFill>
                  <a:srgbClr val="000000"/>
                </a:solidFill>
                <a:effectLst/>
              </a:rPr>
              <a:t> ATTRIBUTES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6905-408A-A549-8C5A-8FFA386E6148}"/>
              </a:ext>
            </a:extLst>
          </p:cNvPr>
          <p:cNvSpPr txBox="1"/>
          <p:nvPr/>
        </p:nvSpPr>
        <p:spPr>
          <a:xfrm>
            <a:off x="617451" y="162255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radius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845A-5B36-F3CF-95AE-7A574E0D6854}"/>
              </a:ext>
            </a:extLst>
          </p:cNvPr>
          <p:cNvSpPr txBox="1"/>
          <p:nvPr/>
        </p:nvSpPr>
        <p:spPr>
          <a:xfrm>
            <a:off x="977537" y="2769665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texture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A4AA-0307-639D-0068-8064D16D2572}"/>
              </a:ext>
            </a:extLst>
          </p:cNvPr>
          <p:cNvSpPr txBox="1"/>
          <p:nvPr/>
        </p:nvSpPr>
        <p:spPr>
          <a:xfrm>
            <a:off x="748079" y="198959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53ED-5D58-E8EB-7EAF-3973CF627188}"/>
              </a:ext>
            </a:extLst>
          </p:cNvPr>
          <p:cNvSpPr txBox="1"/>
          <p:nvPr/>
        </p:nvSpPr>
        <p:spPr>
          <a:xfrm>
            <a:off x="866503" y="236902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371AF-8F23-4955-A4E1-99DA8AC1F7AA}"/>
              </a:ext>
            </a:extLst>
          </p:cNvPr>
          <p:cNvSpPr txBox="1"/>
          <p:nvPr/>
        </p:nvSpPr>
        <p:spPr>
          <a:xfrm>
            <a:off x="1089660" y="31232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smoothness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F11DC-9150-3964-F2DF-54DE60DCE506}"/>
              </a:ext>
            </a:extLst>
          </p:cNvPr>
          <p:cNvSpPr txBox="1"/>
          <p:nvPr/>
        </p:nvSpPr>
        <p:spPr>
          <a:xfrm>
            <a:off x="1201783" y="3487331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compactness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3230F-C660-E826-1DF6-E0320E397FF3}"/>
              </a:ext>
            </a:extLst>
          </p:cNvPr>
          <p:cNvSpPr txBox="1"/>
          <p:nvPr/>
        </p:nvSpPr>
        <p:spPr>
          <a:xfrm>
            <a:off x="1287494" y="385295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D0BB6-013B-F4FF-445F-57F72AAAB46C}"/>
              </a:ext>
            </a:extLst>
          </p:cNvPr>
          <p:cNvSpPr txBox="1"/>
          <p:nvPr/>
        </p:nvSpPr>
        <p:spPr>
          <a:xfrm>
            <a:off x="1363064" y="4207166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concave points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FD7D-3847-72CF-B032-3E0DC719897B}"/>
              </a:ext>
            </a:extLst>
          </p:cNvPr>
          <p:cNvSpPr txBox="1"/>
          <p:nvPr/>
        </p:nvSpPr>
        <p:spPr>
          <a:xfrm>
            <a:off x="1474642" y="4565432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symmetry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806F-30D6-F9C9-1729-2D6EE55C50A5}"/>
              </a:ext>
            </a:extLst>
          </p:cNvPr>
          <p:cNvSpPr txBox="1"/>
          <p:nvPr/>
        </p:nvSpPr>
        <p:spPr>
          <a:xfrm>
            <a:off x="1548665" y="4921973"/>
            <a:ext cx="4433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fractal dimension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B0102-E857-F9B3-E930-43FA548AEF32}"/>
              </a:ext>
            </a:extLst>
          </p:cNvPr>
          <p:cNvSpPr/>
          <p:nvPr/>
        </p:nvSpPr>
        <p:spPr>
          <a:xfrm>
            <a:off x="7228102" y="1124490"/>
            <a:ext cx="2879018" cy="186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COMPUTATIONAL ATTRIBUTES: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MEAN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STANDARD ERROR 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WORST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B4B463-13AE-6659-7C57-258144C7C740}"/>
              </a:ext>
            </a:extLst>
          </p:cNvPr>
          <p:cNvSpPr/>
          <p:nvPr/>
        </p:nvSpPr>
        <p:spPr>
          <a:xfrm>
            <a:off x="6210301" y="1538030"/>
            <a:ext cx="1017801" cy="3751021"/>
          </a:xfrm>
          <a:prstGeom prst="rightBrace">
            <a:avLst>
              <a:gd name="adj1" fmla="val 0"/>
              <a:gd name="adj2" fmla="val 13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3E33-5571-D742-B821-82AA26CA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9223A-F5C5-4AED-86D5-D3E020CE828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10AC-7A99-9E43-1BD4-0C250DC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70B-BBDB-CE5F-210D-6ACFF61C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3EF1B-8936-EEEE-A625-A5AEAC5E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45" y="630824"/>
            <a:ext cx="5309710" cy="55963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69C9-32AA-384C-9F95-B355C1BBBC94}"/>
              </a:ext>
            </a:extLst>
          </p:cNvPr>
          <p:cNvSpPr/>
          <p:nvPr/>
        </p:nvSpPr>
        <p:spPr>
          <a:xfrm>
            <a:off x="1180056" y="906278"/>
            <a:ext cx="2640382" cy="127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 Diagnosis is split into Benign (B) and Malignant (M)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6A2B4-719C-09D2-C117-3C5008E435BF}"/>
              </a:ext>
            </a:extLst>
          </p:cNvPr>
          <p:cNvSpPr/>
          <p:nvPr/>
        </p:nvSpPr>
        <p:spPr>
          <a:xfrm>
            <a:off x="1180056" y="2687740"/>
            <a:ext cx="2640382" cy="1198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357 (62.7%) records/observations are captured for </a:t>
            </a:r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enign cells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ADDD9-1E2B-4DBD-A68A-17743637EB69}"/>
              </a:ext>
            </a:extLst>
          </p:cNvPr>
          <p:cNvSpPr/>
          <p:nvPr/>
        </p:nvSpPr>
        <p:spPr>
          <a:xfrm>
            <a:off x="1180056" y="4390998"/>
            <a:ext cx="2640382" cy="1303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212 (37.3%) records/observations are captured for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="0" i="0" dirty="0">
                <a:solidFill>
                  <a:schemeClr val="tx1"/>
                </a:solidFill>
                <a:effectLst/>
              </a:rPr>
              <a:t>alignant Cells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kern="1200" cap="all" spc="150" baseline="0" dirty="0">
                <a:latin typeface="+mj-lt"/>
                <a:ea typeface="+mj-ea"/>
                <a:cs typeface="+mj-cs"/>
              </a:rPr>
              <a:t>CORRELATION OF THE MEAN FEATURES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3B1-5790-6EB9-5D8E-919F9919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8426"/>
            <a:ext cx="7303120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91226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05156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DISTRIBUTION OF THE MEAN OF THE RADIUS, PERIMETER, AREA AND COMPACTNESS OF THE CELLS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3BB805B-A23B-2C12-738F-13C2A2ED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1100929"/>
            <a:ext cx="8617527" cy="57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43057-3882-F790-C029-452E26ED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B1BD-7088-C11A-A19B-AF4BBFB3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BC412-D5C6-7999-BF60-F94566B7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C9FD0-CD23-E170-EA50-F4DF6FF9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" b="55069"/>
          <a:stretch/>
        </p:blipFill>
        <p:spPr>
          <a:xfrm>
            <a:off x="1270363" y="532599"/>
            <a:ext cx="9651274" cy="163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A5DA46-12D0-8763-743A-F08B69569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</a:blip>
          <a:srcRect t="48970" r="55648"/>
          <a:stretch/>
        </p:blipFill>
        <p:spPr>
          <a:xfrm>
            <a:off x="1778725" y="2301126"/>
            <a:ext cx="8634549" cy="39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2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11598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 OF THE MEAN OF THE TEXTURE, SMOOTHNESS, SYMMETRY AND FRACTAL DIMENSION OF THE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BF5D6-9C2D-6A86-E0E1-CBD08A02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7" y="1096747"/>
            <a:ext cx="8901902" cy="57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5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B759-0A39-E6CC-52F4-EF15F9BCE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CEDFA-B3EE-BA30-0396-98CF9EF7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92C93-EB44-B73E-D8DD-14D22D9E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B56ED-C585-52C2-6F10-1B63E36C3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7399"/>
          <a:stretch/>
        </p:blipFill>
        <p:spPr>
          <a:xfrm>
            <a:off x="1135646" y="319088"/>
            <a:ext cx="10340074" cy="1744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689B5-A7C8-1152-C749-D5361C18E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rcRect t="44962" r="58795"/>
          <a:stretch/>
        </p:blipFill>
        <p:spPr>
          <a:xfrm>
            <a:off x="1592579" y="2246704"/>
            <a:ext cx="9053649" cy="39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817"/>
            <a:ext cx="111598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DISTRIBUTION OF THE MEAN OF THE CONCAVITY AND CONCAVE POINTS OF THE CELLS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773AE-AAA8-73AD-1161-FB28946A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47" y="1096747"/>
            <a:ext cx="54292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3F5DD-92AA-FBDD-F324-F35B0BA4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1135" y="2849147"/>
            <a:ext cx="4886901" cy="12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87D73D-A3FD-58F7-4EF2-2625B494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48840"/>
            <a:ext cx="5074920" cy="171553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FD36-A88A-D1C9-43E6-96BCF2B69D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2363E220-DFE9-4FB2-B730-4D2642E533A3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CA1D-200D-247D-7F13-675C21CA42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5999-36E2-F95A-5238-94863FB67A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Dashboard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400" b="1" dirty="0">
                <a:solidFill>
                  <a:schemeClr val="bg1"/>
                </a:solidFill>
              </a:rPr>
              <a:t>the accuracy of cancer diagnosis and prognosis</a:t>
            </a:r>
            <a:r>
              <a:rPr lang="en-US" sz="24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AEFF9F-BFB4-3B6C-7AC2-3D30225B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345" y="2148840"/>
            <a:ext cx="4631575" cy="1715531"/>
          </a:xfrm>
        </p:spPr>
        <p:txBody>
          <a:bodyPr/>
          <a:lstStyle/>
          <a:p>
            <a:r>
              <a:rPr lang="en-US" dirty="0"/>
              <a:t>DATA ENGINEERING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9776EB-1C85-C7E2-8EE2-E11C62DFBC7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5D388C46-9376-4F7D-AC91-A1AF12AA2776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B06C54-CCD4-4902-E833-41156BCC92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15338" y="6356350"/>
            <a:ext cx="377666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AAC25F-926C-E36D-5887-DD09C7EBAB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9075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2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406106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Data Source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820195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4735</TotalTime>
  <Words>656</Words>
  <Application>Microsoft Office PowerPoint</Application>
  <PresentationFormat>Widescreen</PresentationFormat>
  <Paragraphs>218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Helvetica Neue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</vt:lpstr>
      <vt:lpstr>workflow</vt:lpstr>
      <vt:lpstr>PowerPoint Presentation</vt:lpstr>
      <vt:lpstr>PowerPoint Presentation</vt:lpstr>
      <vt:lpstr>Accessing the online database via MySQL IDE</vt:lpstr>
      <vt:lpstr>PowerPoint Presentation</vt:lpstr>
      <vt:lpstr>DATA Analytics</vt:lpstr>
      <vt:lpstr>Features of the dataset</vt:lpstr>
      <vt:lpstr>QUANTITATIVE CELL ATTRIBUTES</vt:lpstr>
      <vt:lpstr>INSIGHTS</vt:lpstr>
      <vt:lpstr>PowerPoint Presentation</vt:lpstr>
      <vt:lpstr>CORRELATION OF THE MEAN FEATURES</vt:lpstr>
      <vt:lpstr>DISTRIBUTION OF THE MEAN OF THE RADIUS, PERIMETER, AREA AND COMPACTNESS OF THE CELLS</vt:lpstr>
      <vt:lpstr>PowerPoint Presentation</vt:lpstr>
      <vt:lpstr>DISTRIBUTION OF THE MEAN OF THE TEXTURE, SMOOTHNESS, SYMMETRY AND FRACTAL DIMENSION OF THE CELLS</vt:lpstr>
      <vt:lpstr>PowerPoint Presentation</vt:lpstr>
      <vt:lpstr>DISTRIBUTION OF THE MEAN OF THE CONCAVITY AND CONCAVE POINTS OF THE CELLS</vt:lpstr>
      <vt:lpstr>MACHINE learning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</cp:lastModifiedBy>
  <cp:revision>25</cp:revision>
  <dcterms:created xsi:type="dcterms:W3CDTF">2023-01-10T19:04:33Z</dcterms:created>
  <dcterms:modified xsi:type="dcterms:W3CDTF">2023-01-30T06:53:46Z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